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1080" y="4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jpg>
</file>

<file path=ppt/media/image3.jp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9570fedb8b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9570fedb8b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9570fedb8b_1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9570fedb8b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95b680ab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95b680ab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9570fedb8b_2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9570fedb8b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9570fedb8b_2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9570fedb8b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9570fedb8b_2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9570fedb8b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5e522e0c2a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5e522e0c2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5e522e0c2a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5e522e0c2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5e522e0c2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5e522e0c2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5e522e0c2a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5e522e0c2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9570fedb8b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9570fedb8b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1086050"/>
            <a:ext cx="8520600" cy="2052600"/>
          </a:xfrm>
          <a:prstGeom prst="rect">
            <a:avLst/>
          </a:prstGeom>
        </p:spPr>
        <p:txBody>
          <a:bodyPr spcFirstLastPara="1" wrap="square" lIns="91425" tIns="91425" rIns="91425" bIns="91425" anchor="b" anchorCtr="0">
            <a:noAutofit/>
          </a:bodyPr>
          <a:lstStyle/>
          <a:p>
            <a:pPr marL="0" marR="266700" lvl="0" indent="0" algn="ctr" rtl="0">
              <a:lnSpc>
                <a:spcPct val="115000"/>
              </a:lnSpc>
              <a:spcBef>
                <a:spcPts val="1100"/>
              </a:spcBef>
              <a:spcAft>
                <a:spcPts val="0"/>
              </a:spcAft>
              <a:buClr>
                <a:schemeClr val="dk1"/>
              </a:buClr>
              <a:buSzPts val="1100"/>
              <a:buFont typeface="Arial"/>
              <a:buNone/>
            </a:pPr>
            <a:r>
              <a:rPr lang="en" sz="2700" b="1">
                <a:latin typeface="Times New Roman"/>
                <a:ea typeface="Times New Roman"/>
                <a:cs typeface="Times New Roman"/>
                <a:sym typeface="Times New Roman"/>
              </a:rPr>
              <a:t>IoT ENHANCED LOAD MANAGEMENT FOR OPTIMAL  ENERGY UTILIZATION</a:t>
            </a:r>
            <a:endParaRPr sz="2700" b="1">
              <a:latin typeface="Times New Roman"/>
              <a:ea typeface="Times New Roman"/>
              <a:cs typeface="Times New Roman"/>
              <a:sym typeface="Times New Roman"/>
            </a:endParaRPr>
          </a:p>
          <a:p>
            <a:pPr marL="0" lvl="0" indent="0" algn="ctr" rtl="0">
              <a:spcBef>
                <a:spcPts val="0"/>
              </a:spcBef>
              <a:spcAft>
                <a:spcPts val="0"/>
              </a:spcAft>
              <a:buNone/>
            </a:pPr>
            <a:endParaRPr sz="6100"/>
          </a:p>
        </p:txBody>
      </p:sp>
      <p:sp>
        <p:nvSpPr>
          <p:cNvPr id="55" name="Google Shape;55;p13"/>
          <p:cNvSpPr txBox="1">
            <a:spLocks noGrp="1"/>
          </p:cNvSpPr>
          <p:nvPr>
            <p:ph type="subTitle" idx="1"/>
          </p:nvPr>
        </p:nvSpPr>
        <p:spPr>
          <a:xfrm>
            <a:off x="4025150" y="2797175"/>
            <a:ext cx="6525300" cy="2121600"/>
          </a:xfrm>
          <a:prstGeom prst="rect">
            <a:avLst/>
          </a:prstGeom>
        </p:spPr>
        <p:txBody>
          <a:bodyPr spcFirstLastPara="1" wrap="square" lIns="91425" tIns="91425" rIns="91425" bIns="91425" anchor="t" anchorCtr="0">
            <a:normAutofit/>
          </a:bodyPr>
          <a:lstStyle/>
          <a:p>
            <a:pPr marL="1587500" marR="1955800" lvl="0" indent="0" algn="l" rtl="0">
              <a:lnSpc>
                <a:spcPct val="100000"/>
              </a:lnSpc>
              <a:spcBef>
                <a:spcPts val="0"/>
              </a:spcBef>
              <a:spcAft>
                <a:spcPts val="0"/>
              </a:spcAft>
              <a:buNone/>
            </a:pPr>
            <a:r>
              <a:rPr lang="en" sz="1400">
                <a:solidFill>
                  <a:schemeClr val="dk1"/>
                </a:solidFill>
                <a:latin typeface="Times New Roman"/>
                <a:ea typeface="Times New Roman"/>
                <a:cs typeface="Times New Roman"/>
                <a:sym typeface="Times New Roman"/>
              </a:rPr>
              <a:t>JAYAKRISHNAA. S        	   21E908</a:t>
            </a:r>
            <a:endParaRPr sz="1400">
              <a:solidFill>
                <a:schemeClr val="dk1"/>
              </a:solidFill>
              <a:latin typeface="Times New Roman"/>
              <a:ea typeface="Times New Roman"/>
              <a:cs typeface="Times New Roman"/>
              <a:sym typeface="Times New Roman"/>
            </a:endParaRPr>
          </a:p>
          <a:p>
            <a:pPr marL="1587500" marR="1955800" lvl="0" indent="0" algn="l" rtl="0">
              <a:lnSpc>
                <a:spcPct val="100000"/>
              </a:lnSpc>
              <a:spcBef>
                <a:spcPts val="0"/>
              </a:spcBef>
              <a:spcAft>
                <a:spcPts val="0"/>
              </a:spcAft>
              <a:buNone/>
            </a:pPr>
            <a:r>
              <a:rPr lang="en" sz="1400">
                <a:solidFill>
                  <a:schemeClr val="dk1"/>
                </a:solidFill>
                <a:latin typeface="Times New Roman"/>
                <a:ea typeface="Times New Roman"/>
                <a:cs typeface="Times New Roman"/>
                <a:sym typeface="Times New Roman"/>
              </a:rPr>
              <a:t>KANI BRAMA GIRI. S          21E911 KOVARTHANAN. K       	   21E914 PALAPARTHI TARUN 	   21E918 </a:t>
            </a:r>
            <a:endParaRPr sz="1400">
              <a:solidFill>
                <a:schemeClr val="dk1"/>
              </a:solidFill>
              <a:latin typeface="Times New Roman"/>
              <a:ea typeface="Times New Roman"/>
              <a:cs typeface="Times New Roman"/>
              <a:sym typeface="Times New Roman"/>
            </a:endParaRPr>
          </a:p>
          <a:p>
            <a:pPr marL="1587500" marR="1955800" lvl="0" indent="0" algn="l" rtl="0">
              <a:lnSpc>
                <a:spcPct val="100000"/>
              </a:lnSpc>
              <a:spcBef>
                <a:spcPts val="0"/>
              </a:spcBef>
              <a:spcAft>
                <a:spcPts val="0"/>
              </a:spcAft>
              <a:buClr>
                <a:schemeClr val="dk1"/>
              </a:buClr>
              <a:buSzPts val="1100"/>
              <a:buFont typeface="Arial"/>
              <a:buNone/>
            </a:pPr>
            <a:r>
              <a:rPr lang="en" sz="1400">
                <a:solidFill>
                  <a:schemeClr val="dk1"/>
                </a:solidFill>
                <a:latin typeface="Times New Roman"/>
                <a:ea typeface="Times New Roman"/>
                <a:cs typeface="Times New Roman"/>
                <a:sym typeface="Times New Roman"/>
              </a:rPr>
              <a:t>SUBASH. A                             21E922</a:t>
            </a:r>
            <a:endParaRPr sz="14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2"/>
          <p:cNvSpPr txBox="1">
            <a:spLocks noGrp="1"/>
          </p:cNvSpPr>
          <p:nvPr>
            <p:ph type="title"/>
          </p:nvPr>
        </p:nvSpPr>
        <p:spPr>
          <a:xfrm>
            <a:off x="311700" y="1503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Times New Roman"/>
                <a:ea typeface="Times New Roman"/>
                <a:cs typeface="Times New Roman"/>
                <a:sym typeface="Times New Roman"/>
              </a:rPr>
              <a:t>SOFTWARE DEVELOPMENT</a:t>
            </a:r>
            <a:endParaRPr b="1">
              <a:latin typeface="Times New Roman"/>
              <a:ea typeface="Times New Roman"/>
              <a:cs typeface="Times New Roman"/>
              <a:sym typeface="Times New Roman"/>
            </a:endParaRPr>
          </a:p>
        </p:txBody>
      </p:sp>
      <p:sp>
        <p:nvSpPr>
          <p:cNvPr id="109" name="Google Shape;109;p22"/>
          <p:cNvSpPr txBox="1">
            <a:spLocks noGrp="1"/>
          </p:cNvSpPr>
          <p:nvPr>
            <p:ph type="body" idx="1"/>
          </p:nvPr>
        </p:nvSpPr>
        <p:spPr>
          <a:xfrm>
            <a:off x="311700" y="723025"/>
            <a:ext cx="8520600" cy="43362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en" sz="1656" b="1">
                <a:solidFill>
                  <a:schemeClr val="dk1"/>
                </a:solidFill>
                <a:latin typeface="Times New Roman"/>
                <a:ea typeface="Times New Roman"/>
                <a:cs typeface="Times New Roman"/>
                <a:sym typeface="Times New Roman"/>
              </a:rPr>
              <a:t>Libraries used</a:t>
            </a:r>
            <a:endParaRPr sz="1656" b="1">
              <a:solidFill>
                <a:schemeClr val="dk1"/>
              </a:solidFill>
              <a:latin typeface="Times New Roman"/>
              <a:ea typeface="Times New Roman"/>
              <a:cs typeface="Times New Roman"/>
              <a:sym typeface="Times New Roman"/>
            </a:endParaRPr>
          </a:p>
          <a:p>
            <a:pPr marL="457200" lvl="0" indent="-333794" algn="l" rtl="0">
              <a:spcBef>
                <a:spcPts val="1200"/>
              </a:spcBef>
              <a:spcAft>
                <a:spcPts val="0"/>
              </a:spcAft>
              <a:buClr>
                <a:schemeClr val="dk1"/>
              </a:buClr>
              <a:buSzPts val="1657"/>
              <a:buAutoNum type="arabicPeriod"/>
            </a:pPr>
            <a:r>
              <a:rPr lang="en" sz="1656">
                <a:solidFill>
                  <a:schemeClr val="dk1"/>
                </a:solidFill>
                <a:latin typeface="Times New Roman"/>
                <a:ea typeface="Times New Roman"/>
                <a:cs typeface="Times New Roman"/>
                <a:sym typeface="Times New Roman"/>
              </a:rPr>
              <a:t>WiFi.h</a:t>
            </a:r>
            <a:endParaRPr sz="1656">
              <a:solidFill>
                <a:schemeClr val="dk1"/>
              </a:solidFill>
              <a:latin typeface="Times New Roman"/>
              <a:ea typeface="Times New Roman"/>
              <a:cs typeface="Times New Roman"/>
              <a:sym typeface="Times New Roman"/>
            </a:endParaRPr>
          </a:p>
          <a:p>
            <a:pPr marL="457200" lvl="0" indent="-333794" algn="l" rtl="0">
              <a:spcBef>
                <a:spcPts val="0"/>
              </a:spcBef>
              <a:spcAft>
                <a:spcPts val="0"/>
              </a:spcAft>
              <a:buClr>
                <a:schemeClr val="dk1"/>
              </a:buClr>
              <a:buSzPts val="1657"/>
              <a:buAutoNum type="arabicPeriod"/>
            </a:pPr>
            <a:r>
              <a:rPr lang="en" sz="1656">
                <a:solidFill>
                  <a:schemeClr val="dk1"/>
                </a:solidFill>
                <a:latin typeface="Times New Roman"/>
                <a:ea typeface="Times New Roman"/>
                <a:cs typeface="Times New Roman"/>
                <a:sym typeface="Times New Roman"/>
              </a:rPr>
              <a:t>BlynkSimpleEsp32.h</a:t>
            </a:r>
            <a:endParaRPr sz="1656">
              <a:solidFill>
                <a:schemeClr val="dk1"/>
              </a:solidFill>
              <a:latin typeface="Times New Roman"/>
              <a:ea typeface="Times New Roman"/>
              <a:cs typeface="Times New Roman"/>
              <a:sym typeface="Times New Roman"/>
            </a:endParaRPr>
          </a:p>
          <a:p>
            <a:pPr marL="457200" lvl="0" indent="-333794" algn="l" rtl="0">
              <a:spcBef>
                <a:spcPts val="0"/>
              </a:spcBef>
              <a:spcAft>
                <a:spcPts val="0"/>
              </a:spcAft>
              <a:buClr>
                <a:schemeClr val="dk1"/>
              </a:buClr>
              <a:buSzPts val="1657"/>
              <a:buAutoNum type="arabicPeriod"/>
            </a:pPr>
            <a:r>
              <a:rPr lang="en" sz="1656">
                <a:solidFill>
                  <a:schemeClr val="dk1"/>
                </a:solidFill>
                <a:latin typeface="Times New Roman"/>
                <a:ea typeface="Times New Roman"/>
                <a:cs typeface="Times New Roman"/>
                <a:sym typeface="Times New Roman"/>
              </a:rPr>
              <a:t>DHT.h</a:t>
            </a:r>
            <a:endParaRPr sz="1656">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 sz="1656" b="1">
                <a:solidFill>
                  <a:schemeClr val="dk1"/>
                </a:solidFill>
                <a:latin typeface="Times New Roman"/>
                <a:ea typeface="Times New Roman"/>
                <a:cs typeface="Times New Roman"/>
                <a:sym typeface="Times New Roman"/>
              </a:rPr>
              <a:t>Functioning of the Program</a:t>
            </a:r>
            <a:endParaRPr sz="1656" b="1">
              <a:solidFill>
                <a:schemeClr val="dk1"/>
              </a:solidFill>
              <a:latin typeface="Times New Roman"/>
              <a:ea typeface="Times New Roman"/>
              <a:cs typeface="Times New Roman"/>
              <a:sym typeface="Times New Roman"/>
            </a:endParaRPr>
          </a:p>
          <a:p>
            <a:pPr marL="457200" lvl="0" indent="-333794" algn="l" rtl="0">
              <a:spcBef>
                <a:spcPts val="1200"/>
              </a:spcBef>
              <a:spcAft>
                <a:spcPts val="0"/>
              </a:spcAft>
              <a:buClr>
                <a:schemeClr val="dk1"/>
              </a:buClr>
              <a:buSzPts val="1657"/>
              <a:buFont typeface="Times New Roman"/>
              <a:buAutoNum type="arabicPeriod"/>
            </a:pPr>
            <a:r>
              <a:rPr lang="en" sz="1656">
                <a:solidFill>
                  <a:schemeClr val="dk1"/>
                </a:solidFill>
                <a:latin typeface="Times New Roman"/>
                <a:ea typeface="Times New Roman"/>
                <a:cs typeface="Times New Roman"/>
                <a:sym typeface="Times New Roman"/>
              </a:rPr>
              <a:t>Setting up Blynk:</a:t>
            </a:r>
            <a:endParaRPr sz="1656">
              <a:solidFill>
                <a:schemeClr val="dk1"/>
              </a:solidFill>
              <a:latin typeface="Times New Roman"/>
              <a:ea typeface="Times New Roman"/>
              <a:cs typeface="Times New Roman"/>
              <a:sym typeface="Times New Roman"/>
            </a:endParaRPr>
          </a:p>
          <a:p>
            <a:pPr marL="457200" lvl="0" indent="-333794" algn="l" rtl="0">
              <a:spcBef>
                <a:spcPts val="0"/>
              </a:spcBef>
              <a:spcAft>
                <a:spcPts val="0"/>
              </a:spcAft>
              <a:buClr>
                <a:schemeClr val="dk1"/>
              </a:buClr>
              <a:buSzPts val="1657"/>
              <a:buFont typeface="Times New Roman"/>
              <a:buAutoNum type="arabicPeriod"/>
            </a:pPr>
            <a:r>
              <a:rPr lang="en" sz="1656">
                <a:solidFill>
                  <a:schemeClr val="dk1"/>
                </a:solidFill>
                <a:latin typeface="Times New Roman"/>
                <a:ea typeface="Times New Roman"/>
                <a:cs typeface="Times New Roman"/>
                <a:sym typeface="Times New Roman"/>
              </a:rPr>
              <a:t>Hardware Initialization:</a:t>
            </a:r>
            <a:endParaRPr sz="1656">
              <a:solidFill>
                <a:schemeClr val="dk1"/>
              </a:solidFill>
              <a:latin typeface="Times New Roman"/>
              <a:ea typeface="Times New Roman"/>
              <a:cs typeface="Times New Roman"/>
              <a:sym typeface="Times New Roman"/>
            </a:endParaRPr>
          </a:p>
          <a:p>
            <a:pPr marL="457200" lvl="0" indent="-333794" algn="l" rtl="0">
              <a:spcBef>
                <a:spcPts val="0"/>
              </a:spcBef>
              <a:spcAft>
                <a:spcPts val="0"/>
              </a:spcAft>
              <a:buClr>
                <a:schemeClr val="dk1"/>
              </a:buClr>
              <a:buSzPts val="1657"/>
              <a:buFont typeface="Times New Roman"/>
              <a:buAutoNum type="arabicPeriod"/>
            </a:pPr>
            <a:r>
              <a:rPr lang="en" sz="1656">
                <a:solidFill>
                  <a:schemeClr val="dk1"/>
                </a:solidFill>
                <a:latin typeface="Times New Roman"/>
                <a:ea typeface="Times New Roman"/>
                <a:cs typeface="Times New Roman"/>
                <a:sym typeface="Times New Roman"/>
              </a:rPr>
              <a:t>Handling Blynk Inputs</a:t>
            </a:r>
            <a:endParaRPr sz="1656">
              <a:solidFill>
                <a:schemeClr val="dk1"/>
              </a:solidFill>
              <a:latin typeface="Times New Roman"/>
              <a:ea typeface="Times New Roman"/>
              <a:cs typeface="Times New Roman"/>
              <a:sym typeface="Times New Roman"/>
            </a:endParaRPr>
          </a:p>
          <a:p>
            <a:pPr marL="457200" lvl="0" indent="-333794" algn="l" rtl="0">
              <a:spcBef>
                <a:spcPts val="0"/>
              </a:spcBef>
              <a:spcAft>
                <a:spcPts val="0"/>
              </a:spcAft>
              <a:buClr>
                <a:schemeClr val="dk1"/>
              </a:buClr>
              <a:buSzPts val="1657"/>
              <a:buFont typeface="Times New Roman"/>
              <a:buAutoNum type="arabicPeriod"/>
            </a:pPr>
            <a:r>
              <a:rPr lang="en" sz="1656">
                <a:solidFill>
                  <a:schemeClr val="dk1"/>
                </a:solidFill>
                <a:latin typeface="Times New Roman"/>
                <a:ea typeface="Times New Roman"/>
                <a:cs typeface="Times New Roman"/>
                <a:sym typeface="Times New Roman"/>
              </a:rPr>
              <a:t>Monitoring Blynk Connection: </a:t>
            </a:r>
            <a:endParaRPr sz="1656">
              <a:solidFill>
                <a:schemeClr val="dk1"/>
              </a:solidFill>
              <a:latin typeface="Times New Roman"/>
              <a:ea typeface="Times New Roman"/>
              <a:cs typeface="Times New Roman"/>
              <a:sym typeface="Times New Roman"/>
            </a:endParaRPr>
          </a:p>
          <a:p>
            <a:pPr marL="457200" lvl="0" indent="-333794" algn="l" rtl="0">
              <a:spcBef>
                <a:spcPts val="0"/>
              </a:spcBef>
              <a:spcAft>
                <a:spcPts val="0"/>
              </a:spcAft>
              <a:buClr>
                <a:schemeClr val="dk1"/>
              </a:buClr>
              <a:buSzPts val="1657"/>
              <a:buFont typeface="Times New Roman"/>
              <a:buAutoNum type="arabicPeriod"/>
            </a:pPr>
            <a:r>
              <a:rPr lang="en" sz="1656">
                <a:solidFill>
                  <a:schemeClr val="dk1"/>
                </a:solidFill>
                <a:latin typeface="Times New Roman"/>
                <a:ea typeface="Times New Roman"/>
                <a:cs typeface="Times New Roman"/>
                <a:sym typeface="Times New Roman"/>
              </a:rPr>
              <a:t>Sensor Data Collection:</a:t>
            </a:r>
            <a:endParaRPr sz="1656">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endParaRPr sz="1600" b="1">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Times New Roman"/>
                <a:ea typeface="Times New Roman"/>
                <a:cs typeface="Times New Roman"/>
                <a:sym typeface="Times New Roman"/>
              </a:rPr>
              <a:t>RESULT</a:t>
            </a:r>
            <a:endParaRPr b="1">
              <a:latin typeface="Times New Roman"/>
              <a:ea typeface="Times New Roman"/>
              <a:cs typeface="Times New Roman"/>
              <a:sym typeface="Times New Roman"/>
            </a:endParaRPr>
          </a:p>
        </p:txBody>
      </p:sp>
      <p:sp>
        <p:nvSpPr>
          <p:cNvPr id="115" name="Google Shape;115;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16" name="Google Shape;116;p23"/>
          <p:cNvPicPr preferRelativeResize="0"/>
          <p:nvPr/>
        </p:nvPicPr>
        <p:blipFill>
          <a:blip r:embed="rId3">
            <a:alphaModFix/>
          </a:blip>
          <a:stretch>
            <a:fillRect/>
          </a:stretch>
        </p:blipFill>
        <p:spPr>
          <a:xfrm>
            <a:off x="421100" y="1340275"/>
            <a:ext cx="1992775" cy="2945175"/>
          </a:xfrm>
          <a:prstGeom prst="rect">
            <a:avLst/>
          </a:prstGeom>
          <a:noFill/>
          <a:ln>
            <a:noFill/>
          </a:ln>
        </p:spPr>
      </p:pic>
      <p:pic>
        <p:nvPicPr>
          <p:cNvPr id="117" name="Google Shape;117;p23"/>
          <p:cNvPicPr preferRelativeResize="0"/>
          <p:nvPr/>
        </p:nvPicPr>
        <p:blipFill>
          <a:blip r:embed="rId4">
            <a:alphaModFix/>
          </a:blip>
          <a:stretch>
            <a:fillRect/>
          </a:stretch>
        </p:blipFill>
        <p:spPr>
          <a:xfrm>
            <a:off x="2624175" y="1340275"/>
            <a:ext cx="1947825" cy="2945174"/>
          </a:xfrm>
          <a:prstGeom prst="rect">
            <a:avLst/>
          </a:prstGeom>
          <a:noFill/>
          <a:ln>
            <a:noFill/>
          </a:ln>
        </p:spPr>
      </p:pic>
      <p:pic>
        <p:nvPicPr>
          <p:cNvPr id="118" name="Google Shape;118;p23"/>
          <p:cNvPicPr preferRelativeResize="0"/>
          <p:nvPr/>
        </p:nvPicPr>
        <p:blipFill>
          <a:blip r:embed="rId5">
            <a:alphaModFix/>
          </a:blip>
          <a:stretch>
            <a:fillRect/>
          </a:stretch>
        </p:blipFill>
        <p:spPr>
          <a:xfrm>
            <a:off x="4718400" y="1340275"/>
            <a:ext cx="1867167" cy="2945174"/>
          </a:xfrm>
          <a:prstGeom prst="rect">
            <a:avLst/>
          </a:prstGeom>
          <a:noFill/>
          <a:ln>
            <a:noFill/>
          </a:ln>
        </p:spPr>
      </p:pic>
      <p:pic>
        <p:nvPicPr>
          <p:cNvPr id="119" name="Google Shape;119;p23"/>
          <p:cNvPicPr preferRelativeResize="0"/>
          <p:nvPr/>
        </p:nvPicPr>
        <p:blipFill>
          <a:blip r:embed="rId6">
            <a:alphaModFix/>
          </a:blip>
          <a:stretch>
            <a:fillRect/>
          </a:stretch>
        </p:blipFill>
        <p:spPr>
          <a:xfrm>
            <a:off x="6749875" y="1340275"/>
            <a:ext cx="1890725" cy="2945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5" name="Google Shape;125;p24"/>
          <p:cNvSpPr txBox="1"/>
          <p:nvPr/>
        </p:nvSpPr>
        <p:spPr>
          <a:xfrm>
            <a:off x="486275" y="280725"/>
            <a:ext cx="3789900" cy="37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OUTPUT VIDEO</a:t>
            </a:r>
            <a:endParaRPr b="1">
              <a:latin typeface="Times New Roman"/>
              <a:ea typeface="Times New Roman"/>
              <a:cs typeface="Times New Roman"/>
              <a:sym typeface="Times New Roman"/>
            </a:endParaRPr>
          </a:p>
        </p:txBody>
      </p:sp>
      <p:pic>
        <p:nvPicPr>
          <p:cNvPr id="2" name="WhatsApp Video 2023-10-27 at 14.22.58_632e5929">
            <a:hlinkClick r:id="" action="ppaction://media"/>
            <a:extLst>
              <a:ext uri="{FF2B5EF4-FFF2-40B4-BE49-F238E27FC236}">
                <a16:creationId xmlns:a16="http://schemas.microsoft.com/office/drawing/2014/main" id="{0EBE1493-450B-4C35-5F7A-A747952289A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rot="16200000">
            <a:off x="2575807" y="-490277"/>
            <a:ext cx="3788002" cy="63352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7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Times New Roman"/>
                <a:ea typeface="Times New Roman"/>
                <a:cs typeface="Times New Roman"/>
                <a:sym typeface="Times New Roman"/>
              </a:rPr>
              <a:t>INTRODUCTION</a:t>
            </a:r>
            <a:endParaRPr b="1">
              <a:latin typeface="Times New Roman"/>
              <a:ea typeface="Times New Roman"/>
              <a:cs typeface="Times New Roman"/>
              <a:sym typeface="Times New Roman"/>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457200" lvl="0" indent="-342900" algn="just" rtl="0">
              <a:spcBef>
                <a:spcPts val="120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The IoT (Internet of Things ) has revolutionized the way we interact  and manage our surroundings, offering unprecedented connectivity and control over various aspects of our daily lives.</a:t>
            </a:r>
            <a:endParaRPr>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 In the realm of energy consumption and sustainability, IoT has emerged as a powerful tool for enhancing load management and optimizing energy utilization. </a:t>
            </a:r>
            <a:endParaRPr>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This paradigm shift in energy management promises to not only</a:t>
            </a:r>
            <a:endParaRPr>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 Increase efficiency</a:t>
            </a:r>
            <a:endParaRPr>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 but also reduce costs</a:t>
            </a:r>
            <a:endParaRPr>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 minimize environmental impact,</a:t>
            </a:r>
            <a:endParaRPr>
              <a:solidFill>
                <a:schemeClr val="dk1"/>
              </a:solidFill>
              <a:latin typeface="Times New Roman"/>
              <a:ea typeface="Times New Roman"/>
              <a:cs typeface="Times New Roman"/>
              <a:sym typeface="Times New Roman"/>
            </a:endParaRPr>
          </a:p>
          <a:p>
            <a:pPr marL="457200" lvl="0" indent="-342900" algn="just" rtl="0">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 and improve the overall quality of life.  </a:t>
            </a:r>
            <a:endParaRPr>
              <a:solidFill>
                <a:schemeClr val="dk1"/>
              </a:solidFill>
              <a:latin typeface="Times New Roman"/>
              <a:ea typeface="Times New Roman"/>
              <a:cs typeface="Times New Roman"/>
              <a:sym typeface="Times New Roman"/>
            </a:endParaRPr>
          </a:p>
          <a:p>
            <a:pPr marL="0" lvl="0" indent="0" algn="just" rtl="0">
              <a:spcBef>
                <a:spcPts val="1200"/>
              </a:spcBef>
              <a:spcAft>
                <a:spcPts val="1200"/>
              </a:spcAft>
              <a:buNone/>
            </a:pP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Times New Roman"/>
                <a:ea typeface="Times New Roman"/>
                <a:cs typeface="Times New Roman"/>
                <a:sym typeface="Times New Roman"/>
              </a:rPr>
              <a:t>INTRODUCTION</a:t>
            </a:r>
            <a:endParaRPr b="1">
              <a:latin typeface="Times New Roman"/>
              <a:ea typeface="Times New Roman"/>
              <a:cs typeface="Times New Roman"/>
              <a:sym typeface="Times New Roman"/>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just" rtl="0">
              <a:spcBef>
                <a:spcPts val="12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In industrial , commercial facilities, or residential homes, the ability to collect, analyze, and act upon data from a myriad of interconnected devices and sensors has opened up new possibilities for intelligent load management. This comprehensive approach allows for precise control and optimization of energy usage, ensuring that resources are allocated where they are needed most, at the right time.</a:t>
            </a:r>
            <a:endParaRPr>
              <a:solidFill>
                <a:schemeClr val="dk1"/>
              </a:solidFill>
              <a:latin typeface="Times New Roman"/>
              <a:ea typeface="Times New Roman"/>
              <a:cs typeface="Times New Roman"/>
              <a:sym typeface="Times New Roman"/>
            </a:endParaRPr>
          </a:p>
          <a:p>
            <a:pPr marL="0" lvl="0" indent="0" algn="just" rtl="0">
              <a:spcBef>
                <a:spcPts val="1200"/>
              </a:spcBef>
              <a:spcAft>
                <a:spcPts val="1200"/>
              </a:spcAft>
              <a:buNone/>
            </a:pPr>
            <a:endParaRPr>
              <a:solidFill>
                <a:schemeClr val="dk1"/>
              </a:solidFill>
              <a:latin typeface="Times New Roman"/>
              <a:ea typeface="Times New Roman"/>
              <a:cs typeface="Times New Roman"/>
              <a:sym typeface="Times New Roman"/>
            </a:endParaRPr>
          </a:p>
        </p:txBody>
      </p:sp>
      <p:pic>
        <p:nvPicPr>
          <p:cNvPr id="68" name="Google Shape;68;p15"/>
          <p:cNvPicPr preferRelativeResize="0"/>
          <p:nvPr/>
        </p:nvPicPr>
        <p:blipFill rotWithShape="1">
          <a:blip r:embed="rId3">
            <a:alphaModFix/>
          </a:blip>
          <a:srcRect t="16826" b="24401"/>
          <a:stretch/>
        </p:blipFill>
        <p:spPr>
          <a:xfrm>
            <a:off x="717650" y="3237675"/>
            <a:ext cx="7708699" cy="2261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Clr>
                <a:schemeClr val="dk1"/>
              </a:buClr>
              <a:buSzPts val="1100"/>
              <a:buFont typeface="Arial"/>
              <a:buNone/>
            </a:pPr>
            <a:r>
              <a:rPr lang="en" sz="2500" b="1">
                <a:latin typeface="Times New Roman"/>
                <a:ea typeface="Times New Roman"/>
                <a:cs typeface="Times New Roman"/>
                <a:sym typeface="Times New Roman"/>
              </a:rPr>
              <a:t>EXISTING SYSTEM</a:t>
            </a:r>
            <a:endParaRPr sz="2500" b="1">
              <a:latin typeface="Times New Roman"/>
              <a:ea typeface="Times New Roman"/>
              <a:cs typeface="Times New Roman"/>
              <a:sym typeface="Times New Roman"/>
            </a:endParaRPr>
          </a:p>
        </p:txBody>
      </p:sp>
      <p:sp>
        <p:nvSpPr>
          <p:cNvPr id="74" name="Google Shape;74;p16"/>
          <p:cNvSpPr txBox="1">
            <a:spLocks noGrp="1"/>
          </p:cNvSpPr>
          <p:nvPr>
            <p:ph type="body" idx="1"/>
          </p:nvPr>
        </p:nvSpPr>
        <p:spPr>
          <a:xfrm>
            <a:off x="311700" y="956950"/>
            <a:ext cx="8520600" cy="3990900"/>
          </a:xfrm>
          <a:prstGeom prst="rect">
            <a:avLst/>
          </a:prstGeom>
        </p:spPr>
        <p:txBody>
          <a:bodyPr spcFirstLastPara="1" wrap="square" lIns="91425" tIns="91425" rIns="91425" bIns="91425" anchor="t" anchorCtr="0">
            <a:normAutofit/>
          </a:bodyPr>
          <a:lstStyle/>
          <a:p>
            <a:pPr marL="0" lvl="0" indent="0" algn="just" rtl="0">
              <a:lnSpc>
                <a:spcPct val="105000"/>
              </a:lnSpc>
              <a:spcBef>
                <a:spcPts val="0"/>
              </a:spcBef>
              <a:spcAft>
                <a:spcPts val="0"/>
              </a:spcAft>
              <a:buClr>
                <a:schemeClr val="dk1"/>
              </a:buClr>
              <a:buSzPts val="358"/>
              <a:buFont typeface="Arial"/>
              <a:buNone/>
            </a:pPr>
            <a:endParaRPr sz="2088">
              <a:solidFill>
                <a:schemeClr val="dk1"/>
              </a:solidFill>
              <a:latin typeface="Times New Roman"/>
              <a:ea typeface="Times New Roman"/>
              <a:cs typeface="Times New Roman"/>
              <a:sym typeface="Times New Roman"/>
            </a:endParaRPr>
          </a:p>
          <a:p>
            <a:pPr marL="0" lvl="0" indent="457200" algn="just" rtl="0">
              <a:lnSpc>
                <a:spcPct val="105000"/>
              </a:lnSpc>
              <a:spcBef>
                <a:spcPts val="1200"/>
              </a:spcBef>
              <a:spcAft>
                <a:spcPts val="0"/>
              </a:spcAft>
              <a:buClr>
                <a:schemeClr val="dk1"/>
              </a:buClr>
              <a:buSzPts val="358"/>
              <a:buFont typeface="Arial"/>
              <a:buNone/>
            </a:pPr>
            <a:r>
              <a:rPr lang="en" sz="2088">
                <a:solidFill>
                  <a:schemeClr val="dk1"/>
                </a:solidFill>
                <a:latin typeface="Times New Roman"/>
                <a:ea typeface="Times New Roman"/>
                <a:cs typeface="Times New Roman"/>
                <a:sym typeface="Times New Roman"/>
              </a:rPr>
              <a:t>In an era characterized by increasing energy costs and a growing emphasis on sustainability, there exists a pressing need for a robust and user-friendly energy management system. Many consumers face challenges in optimizing their energy usage, reducing wastage, and aligning their energy consumption with their daily routines. To address this issue, we aim to design and implement an innovative energy management system that empowers users to remotely control and monitor electrical devices through a smartphone application.</a:t>
            </a:r>
            <a:endParaRPr sz="2088">
              <a:solidFill>
                <a:schemeClr val="dk1"/>
              </a:solidFill>
              <a:latin typeface="Times New Roman"/>
              <a:ea typeface="Times New Roman"/>
              <a:cs typeface="Times New Roman"/>
              <a:sym typeface="Times New Roman"/>
            </a:endParaRPr>
          </a:p>
          <a:p>
            <a:pPr marL="0" lvl="0" indent="0" algn="l" rtl="0">
              <a:lnSpc>
                <a:spcPct val="105000"/>
              </a:lnSpc>
              <a:spcBef>
                <a:spcPts val="1200"/>
              </a:spcBef>
              <a:spcAft>
                <a:spcPts val="0"/>
              </a:spcAft>
              <a:buClr>
                <a:schemeClr val="dk1"/>
              </a:buClr>
              <a:buSzPts val="358"/>
              <a:buFont typeface="Arial"/>
              <a:buNone/>
            </a:pPr>
            <a:endParaRPr sz="485">
              <a:solidFill>
                <a:schemeClr val="dk1"/>
              </a:solidFill>
              <a:latin typeface="Times New Roman"/>
              <a:ea typeface="Times New Roman"/>
              <a:cs typeface="Times New Roman"/>
              <a:sym typeface="Times New Roman"/>
            </a:endParaRPr>
          </a:p>
          <a:p>
            <a:pPr marL="0" lvl="0" indent="0" algn="l" rtl="0">
              <a:lnSpc>
                <a:spcPct val="105000"/>
              </a:lnSpc>
              <a:spcBef>
                <a:spcPts val="1200"/>
              </a:spcBef>
              <a:spcAft>
                <a:spcPts val="1200"/>
              </a:spcAft>
              <a:buSzPts val="358"/>
              <a:buNone/>
            </a:pPr>
            <a:endParaRPr sz="485">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258325" y="1675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Times New Roman"/>
                <a:ea typeface="Times New Roman"/>
                <a:cs typeface="Times New Roman"/>
                <a:sym typeface="Times New Roman"/>
              </a:rPr>
              <a:t>PROPOSED SYSTEM</a:t>
            </a:r>
            <a:endParaRPr b="1">
              <a:latin typeface="Times New Roman"/>
              <a:ea typeface="Times New Roman"/>
              <a:cs typeface="Times New Roman"/>
              <a:sym typeface="Times New Roman"/>
            </a:endParaRPr>
          </a:p>
        </p:txBody>
      </p:sp>
      <p:sp>
        <p:nvSpPr>
          <p:cNvPr id="80" name="Google Shape;80;p17"/>
          <p:cNvSpPr txBox="1">
            <a:spLocks noGrp="1"/>
          </p:cNvSpPr>
          <p:nvPr>
            <p:ph type="body" idx="1"/>
          </p:nvPr>
        </p:nvSpPr>
        <p:spPr>
          <a:xfrm>
            <a:off x="258325" y="863550"/>
            <a:ext cx="8520600" cy="3416400"/>
          </a:xfrm>
          <a:prstGeom prst="rect">
            <a:avLst/>
          </a:prstGeom>
        </p:spPr>
        <p:txBody>
          <a:bodyPr spcFirstLastPara="1" wrap="square" lIns="91425" tIns="91425" rIns="91425" bIns="91425" anchor="t" anchorCtr="0">
            <a:noAutofit/>
          </a:bodyPr>
          <a:lstStyle/>
          <a:p>
            <a:pPr marL="457200" marR="88900" lvl="0" indent="-330200" algn="just" rtl="0">
              <a:lnSpc>
                <a:spcPct val="150000"/>
              </a:lnSpc>
              <a:spcBef>
                <a:spcPts val="70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This innovative system will serve as a solution to the challenges consumers face in managing their energy use. </a:t>
            </a:r>
            <a:endParaRPr sz="1600">
              <a:solidFill>
                <a:schemeClr val="dk1"/>
              </a:solidFill>
              <a:latin typeface="Times New Roman"/>
              <a:ea typeface="Times New Roman"/>
              <a:cs typeface="Times New Roman"/>
              <a:sym typeface="Times New Roman"/>
            </a:endParaRPr>
          </a:p>
          <a:p>
            <a:pPr marL="457200" marR="88900" lvl="0" indent="-330200" algn="just" rtl="0">
              <a:lnSpc>
                <a:spcPct val="150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It will enable users to control their devices from afar, turning them on or off at specific times, and obtain real-time data about their energy consumption. </a:t>
            </a:r>
            <a:endParaRPr sz="1600">
              <a:solidFill>
                <a:schemeClr val="dk1"/>
              </a:solidFill>
              <a:latin typeface="Times New Roman"/>
              <a:ea typeface="Times New Roman"/>
              <a:cs typeface="Times New Roman"/>
              <a:sym typeface="Times New Roman"/>
            </a:endParaRPr>
          </a:p>
          <a:p>
            <a:pPr marL="457200" marR="88900" lvl="0" indent="-330200" algn="just" rtl="0">
              <a:lnSpc>
                <a:spcPct val="150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By leveraging Time-Of-Day considerations, this system can automatically adjust energy consumption patterns based on the Time-Of-Day and the user's preferences. </a:t>
            </a:r>
            <a:endParaRPr sz="1600">
              <a:solidFill>
                <a:schemeClr val="dk1"/>
              </a:solidFill>
              <a:latin typeface="Times New Roman"/>
              <a:ea typeface="Times New Roman"/>
              <a:cs typeface="Times New Roman"/>
              <a:sym typeface="Times New Roman"/>
            </a:endParaRPr>
          </a:p>
          <a:p>
            <a:pPr marL="457200" marR="88900" lvl="0" indent="-330200" algn="just" rtl="0">
              <a:lnSpc>
                <a:spcPct val="150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For instance, it can schedule certain devices to operate during off-peak hours when energy costs are lower, leading to potential cost savings. </a:t>
            </a:r>
            <a:endParaRPr sz="1600">
              <a:solidFill>
                <a:schemeClr val="dk1"/>
              </a:solidFill>
              <a:latin typeface="Times New Roman"/>
              <a:ea typeface="Times New Roman"/>
              <a:cs typeface="Times New Roman"/>
              <a:sym typeface="Times New Roman"/>
            </a:endParaRPr>
          </a:p>
          <a:p>
            <a:pPr marL="457200" marR="88900" lvl="0" indent="-330200" algn="just" rtl="0">
              <a:lnSpc>
                <a:spcPct val="150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This system not only enhances convenience but also supports sustainability efforts by promoting energy efficiency and reduced wastage. </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body" idx="1"/>
          </p:nvPr>
        </p:nvSpPr>
        <p:spPr>
          <a:xfrm>
            <a:off x="311700" y="234775"/>
            <a:ext cx="8520600" cy="4646100"/>
          </a:xfrm>
          <a:prstGeom prst="rect">
            <a:avLst/>
          </a:prstGeom>
        </p:spPr>
        <p:txBody>
          <a:bodyPr spcFirstLastPara="1" wrap="square" lIns="91425" tIns="91425" rIns="91425" bIns="91425" anchor="t" anchorCtr="0">
            <a:noAutofit/>
          </a:bodyPr>
          <a:lstStyle/>
          <a:p>
            <a:pPr marL="457200" marR="88900" lvl="0" indent="-330200" algn="just" rtl="0">
              <a:lnSpc>
                <a:spcPct val="130000"/>
              </a:lnSpc>
              <a:spcBef>
                <a:spcPts val="70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It empowers users to make informed decisions about their energy consumption, aligning with the broader goals of cost-effectiveness and environmental responsibility in today's energy landscape.</a:t>
            </a:r>
            <a:endParaRPr sz="1600">
              <a:solidFill>
                <a:schemeClr val="dk1"/>
              </a:solidFill>
              <a:latin typeface="Times New Roman"/>
              <a:ea typeface="Times New Roman"/>
              <a:cs typeface="Times New Roman"/>
              <a:sym typeface="Times New Roman"/>
            </a:endParaRPr>
          </a:p>
          <a:p>
            <a:pPr marL="457200" marR="88900" lvl="0" indent="-330200" algn="just" rtl="0">
              <a:lnSpc>
                <a:spcPct val="130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This system not only enhances convenience but also supports sustainability efforts by promoting energy efficiency and reduced wastage. </a:t>
            </a:r>
            <a:endParaRPr sz="1600">
              <a:solidFill>
                <a:schemeClr val="dk1"/>
              </a:solidFill>
              <a:latin typeface="Times New Roman"/>
              <a:ea typeface="Times New Roman"/>
              <a:cs typeface="Times New Roman"/>
              <a:sym typeface="Times New Roman"/>
            </a:endParaRPr>
          </a:p>
          <a:p>
            <a:pPr marL="457200" marR="88900" lvl="0" indent="-330200" algn="just" rtl="0">
              <a:lnSpc>
                <a:spcPct val="130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It empowers users to make informed decisions about their energy consumption, aligning with the broader goals of cost-effectiveness and environmental responsibility in today's energy landscape.</a:t>
            </a:r>
            <a:endParaRPr sz="1600">
              <a:solidFill>
                <a:schemeClr val="dk1"/>
              </a:solidFill>
              <a:latin typeface="Times New Roman"/>
              <a:ea typeface="Times New Roman"/>
              <a:cs typeface="Times New Roman"/>
              <a:sym typeface="Times New Roman"/>
            </a:endParaRPr>
          </a:p>
          <a:p>
            <a:pPr marL="0" marR="88900" lvl="0" indent="0" algn="just" rtl="0">
              <a:lnSpc>
                <a:spcPct val="130000"/>
              </a:lnSpc>
              <a:spcBef>
                <a:spcPts val="700"/>
              </a:spcBef>
              <a:spcAft>
                <a:spcPts val="0"/>
              </a:spcAft>
              <a:buNone/>
            </a:pPr>
            <a:r>
              <a:rPr lang="en" sz="1700" b="1">
                <a:solidFill>
                  <a:schemeClr val="dk1"/>
                </a:solidFill>
                <a:latin typeface="Times New Roman"/>
                <a:ea typeface="Times New Roman"/>
                <a:cs typeface="Times New Roman"/>
                <a:sym typeface="Times New Roman"/>
              </a:rPr>
              <a:t>Our System Includes:</a:t>
            </a:r>
            <a:endParaRPr sz="1700" b="1">
              <a:solidFill>
                <a:schemeClr val="dk1"/>
              </a:solidFill>
              <a:latin typeface="Times New Roman"/>
              <a:ea typeface="Times New Roman"/>
              <a:cs typeface="Times New Roman"/>
              <a:sym typeface="Times New Roman"/>
            </a:endParaRPr>
          </a:p>
          <a:p>
            <a:pPr marL="0" marR="88900" lvl="0" indent="0" algn="just" rtl="0">
              <a:lnSpc>
                <a:spcPct val="130000"/>
              </a:lnSpc>
              <a:spcBef>
                <a:spcPts val="700"/>
              </a:spcBef>
              <a:spcAft>
                <a:spcPts val="0"/>
              </a:spcAft>
              <a:buNone/>
            </a:pPr>
            <a:r>
              <a:rPr lang="en" sz="1600">
                <a:solidFill>
                  <a:schemeClr val="dk1"/>
                </a:solidFill>
                <a:latin typeface="Times New Roman"/>
                <a:ea typeface="Times New Roman"/>
                <a:cs typeface="Times New Roman"/>
                <a:sym typeface="Times New Roman"/>
              </a:rPr>
              <a:t>1.Manual control</a:t>
            </a:r>
            <a:endParaRPr sz="1600">
              <a:solidFill>
                <a:schemeClr val="dk1"/>
              </a:solidFill>
              <a:latin typeface="Times New Roman"/>
              <a:ea typeface="Times New Roman"/>
              <a:cs typeface="Times New Roman"/>
              <a:sym typeface="Times New Roman"/>
            </a:endParaRPr>
          </a:p>
          <a:p>
            <a:pPr marL="0" marR="88900" lvl="0" indent="0" algn="just" rtl="0">
              <a:lnSpc>
                <a:spcPct val="130000"/>
              </a:lnSpc>
              <a:spcBef>
                <a:spcPts val="700"/>
              </a:spcBef>
              <a:spcAft>
                <a:spcPts val="0"/>
              </a:spcAft>
              <a:buNone/>
            </a:pPr>
            <a:r>
              <a:rPr lang="en" sz="1600">
                <a:solidFill>
                  <a:schemeClr val="dk1"/>
                </a:solidFill>
                <a:latin typeface="Times New Roman"/>
                <a:ea typeface="Times New Roman"/>
                <a:cs typeface="Times New Roman"/>
                <a:sym typeface="Times New Roman"/>
              </a:rPr>
              <a:t>2.Control based on Temperature</a:t>
            </a:r>
            <a:endParaRPr sz="1600">
              <a:solidFill>
                <a:schemeClr val="dk1"/>
              </a:solidFill>
              <a:latin typeface="Times New Roman"/>
              <a:ea typeface="Times New Roman"/>
              <a:cs typeface="Times New Roman"/>
              <a:sym typeface="Times New Roman"/>
            </a:endParaRPr>
          </a:p>
          <a:p>
            <a:pPr marL="0" marR="88900" lvl="0" indent="0" algn="just" rtl="0">
              <a:lnSpc>
                <a:spcPct val="130000"/>
              </a:lnSpc>
              <a:spcBef>
                <a:spcPts val="700"/>
              </a:spcBef>
              <a:spcAft>
                <a:spcPts val="0"/>
              </a:spcAft>
              <a:buClr>
                <a:schemeClr val="dk1"/>
              </a:buClr>
              <a:buSzPts val="1100"/>
              <a:buFont typeface="Arial"/>
              <a:buNone/>
            </a:pPr>
            <a:r>
              <a:rPr lang="en" sz="1600">
                <a:solidFill>
                  <a:schemeClr val="dk1"/>
                </a:solidFill>
                <a:latin typeface="Times New Roman"/>
                <a:ea typeface="Times New Roman"/>
                <a:cs typeface="Times New Roman"/>
                <a:sym typeface="Times New Roman"/>
              </a:rPr>
              <a:t>3. Control based on Real Time Clock(RTL)</a:t>
            </a:r>
            <a:endParaRPr sz="1600">
              <a:solidFill>
                <a:schemeClr val="dk1"/>
              </a:solidFill>
              <a:latin typeface="Times New Roman"/>
              <a:ea typeface="Times New Roman"/>
              <a:cs typeface="Times New Roman"/>
              <a:sym typeface="Times New Roman"/>
            </a:endParaRPr>
          </a:p>
          <a:p>
            <a:pPr marL="406400" marR="88900" lvl="0" indent="317500" algn="just" rtl="0">
              <a:lnSpc>
                <a:spcPct val="130000"/>
              </a:lnSpc>
              <a:spcBef>
                <a:spcPts val="700"/>
              </a:spcBef>
              <a:spcAft>
                <a:spcPts val="0"/>
              </a:spcAft>
              <a:buClr>
                <a:schemeClr val="dk1"/>
              </a:buClr>
              <a:buSzPts val="1100"/>
              <a:buFont typeface="Arial"/>
              <a:buNone/>
            </a:pPr>
            <a:endParaRPr sz="1600">
              <a:solidFill>
                <a:schemeClr val="dk1"/>
              </a:solidFill>
              <a:latin typeface="Times New Roman"/>
              <a:ea typeface="Times New Roman"/>
              <a:cs typeface="Times New Roman"/>
              <a:sym typeface="Times New Roman"/>
            </a:endParaRPr>
          </a:p>
          <a:p>
            <a:pPr marL="0" lvl="0" indent="0" algn="just" rtl="0">
              <a:lnSpc>
                <a:spcPct val="95000"/>
              </a:lnSpc>
              <a:spcBef>
                <a:spcPts val="0"/>
              </a:spcBef>
              <a:spcAft>
                <a:spcPts val="1200"/>
              </a:spcAft>
              <a:buNone/>
            </a:pP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1355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Times New Roman"/>
                <a:ea typeface="Times New Roman"/>
                <a:cs typeface="Times New Roman"/>
                <a:sym typeface="Times New Roman"/>
              </a:rPr>
              <a:t>BLOCK DIAGRAM</a:t>
            </a:r>
            <a:endParaRPr b="1">
              <a:latin typeface="Times New Roman"/>
              <a:ea typeface="Times New Roman"/>
              <a:cs typeface="Times New Roman"/>
              <a:sym typeface="Times New Roman"/>
            </a:endParaRPr>
          </a:p>
        </p:txBody>
      </p:sp>
      <p:pic>
        <p:nvPicPr>
          <p:cNvPr id="91" name="Google Shape;91;p19"/>
          <p:cNvPicPr preferRelativeResize="0"/>
          <p:nvPr/>
        </p:nvPicPr>
        <p:blipFill>
          <a:blip r:embed="rId3">
            <a:alphaModFix/>
          </a:blip>
          <a:stretch>
            <a:fillRect/>
          </a:stretch>
        </p:blipFill>
        <p:spPr>
          <a:xfrm>
            <a:off x="2089912" y="708275"/>
            <a:ext cx="4964175" cy="42492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226325" y="822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Times New Roman"/>
                <a:ea typeface="Times New Roman"/>
                <a:cs typeface="Times New Roman"/>
                <a:sym typeface="Times New Roman"/>
              </a:rPr>
              <a:t>CIRCUIT DIAGRAM</a:t>
            </a:r>
            <a:endParaRPr b="1">
              <a:latin typeface="Times New Roman"/>
              <a:ea typeface="Times New Roman"/>
              <a:cs typeface="Times New Roman"/>
              <a:sym typeface="Times New Roman"/>
            </a:endParaRPr>
          </a:p>
        </p:txBody>
      </p:sp>
      <p:pic>
        <p:nvPicPr>
          <p:cNvPr id="97" name="Google Shape;97;p20"/>
          <p:cNvPicPr preferRelativeResize="0"/>
          <p:nvPr/>
        </p:nvPicPr>
        <p:blipFill rotWithShape="1">
          <a:blip r:embed="rId3">
            <a:alphaModFix/>
          </a:blip>
          <a:srcRect l="13423" t="9431" r="3712" b="16069"/>
          <a:stretch/>
        </p:blipFill>
        <p:spPr>
          <a:xfrm>
            <a:off x="879775" y="580200"/>
            <a:ext cx="7627275" cy="4488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11700" y="1082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Times New Roman"/>
                <a:ea typeface="Times New Roman"/>
                <a:cs typeface="Times New Roman"/>
                <a:sym typeface="Times New Roman"/>
              </a:rPr>
              <a:t>ALGORITHM</a:t>
            </a:r>
            <a:endParaRPr b="1">
              <a:latin typeface="Times New Roman"/>
              <a:ea typeface="Times New Roman"/>
              <a:cs typeface="Times New Roman"/>
              <a:sym typeface="Times New Roman"/>
            </a:endParaRPr>
          </a:p>
        </p:txBody>
      </p:sp>
      <p:sp>
        <p:nvSpPr>
          <p:cNvPr id="103" name="Google Shape;103;p21"/>
          <p:cNvSpPr txBox="1">
            <a:spLocks noGrp="1"/>
          </p:cNvSpPr>
          <p:nvPr>
            <p:ph type="body" idx="1"/>
          </p:nvPr>
        </p:nvSpPr>
        <p:spPr>
          <a:xfrm>
            <a:off x="311700" y="680900"/>
            <a:ext cx="8520600" cy="341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Step 1: Start the Program</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Step 2: Initialising Wi-Fi connection to ESP32</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Step 3: ESP32 links with Blynk IoT cloud</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Step 4: When the Data stream 1 is turned on in the app, relay 1 turns on</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Step 5: When the Data stream 2 is turned on in the app, relay 2 turns on</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Step 6: Temperature sensor checks for ambient temperature, when the temperature is greater</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than 20 Degree Celsius relay 3 automatically turns on, if less than 20 Degree Celsius</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relay 3 remains off</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Step 7: When the Real Time Clock (RTC) reaches the programmed time, relay 4 automatically</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turns on and turns off at the programmed time</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Step 8: End</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0"/>
              </a:spcAft>
              <a:buClr>
                <a:schemeClr val="dk1"/>
              </a:buClr>
              <a:buSzPts val="275"/>
              <a:buFont typeface="Arial"/>
              <a:buNone/>
            </a:pPr>
            <a:r>
              <a:rPr lang="en" sz="1389">
                <a:solidFill>
                  <a:schemeClr val="dk1"/>
                </a:solidFill>
                <a:latin typeface="Times New Roman"/>
                <a:ea typeface="Times New Roman"/>
                <a:cs typeface="Times New Roman"/>
                <a:sym typeface="Times New Roman"/>
              </a:rPr>
              <a:t>(*Note: The steps 3 to 6 are simultaneous process)</a:t>
            </a:r>
            <a:endParaRPr sz="1389">
              <a:solidFill>
                <a:schemeClr val="dk1"/>
              </a:solidFill>
              <a:latin typeface="Times New Roman"/>
              <a:ea typeface="Times New Roman"/>
              <a:cs typeface="Times New Roman"/>
              <a:sym typeface="Times New Roman"/>
            </a:endParaRPr>
          </a:p>
          <a:p>
            <a:pPr marL="0" lvl="0" indent="0" algn="l" rtl="0">
              <a:lnSpc>
                <a:spcPct val="95000"/>
              </a:lnSpc>
              <a:spcBef>
                <a:spcPts val="1200"/>
              </a:spcBef>
              <a:spcAft>
                <a:spcPts val="1200"/>
              </a:spcAft>
              <a:buSzPts val="275"/>
              <a:buNone/>
            </a:pPr>
            <a:endParaRPr sz="55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676</Words>
  <Application>Microsoft Office PowerPoint</Application>
  <PresentationFormat>On-screen Show (16:9)</PresentationFormat>
  <Paragraphs>58</Paragraphs>
  <Slides>12</Slides>
  <Notes>12</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Times New Roman</vt:lpstr>
      <vt:lpstr>Simple Light</vt:lpstr>
      <vt:lpstr>IoT ENHANCED LOAD MANAGEMENT FOR OPTIMAL  ENERGY UTILIZATION </vt:lpstr>
      <vt:lpstr>INTRODUCTION</vt:lpstr>
      <vt:lpstr>INTRODUCTION</vt:lpstr>
      <vt:lpstr>EXISTING SYSTEM</vt:lpstr>
      <vt:lpstr>PROPOSED SYSTEM</vt:lpstr>
      <vt:lpstr>PowerPoint Presentation</vt:lpstr>
      <vt:lpstr>BLOCK DIAGRAM</vt:lpstr>
      <vt:lpstr>CIRCUIT DIAGRAM</vt:lpstr>
      <vt:lpstr>ALGORITHM</vt:lpstr>
      <vt:lpstr>SOFTWARE DEVELOPMENT</vt:lpstr>
      <vt:lpstr>RESULT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ENHANCED LOAD MANAGEMENT FOR OPTIMAL  ENERGY UTILIZATION </dc:title>
  <dc:creator>Administrator</dc:creator>
  <cp:lastModifiedBy>Ravi p</cp:lastModifiedBy>
  <cp:revision>1</cp:revision>
  <dcterms:modified xsi:type="dcterms:W3CDTF">2023-11-01T02:46:03Z</dcterms:modified>
</cp:coreProperties>
</file>